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95B6F77-D477-4E2E-9E65-9E68DF2B6A51}" type="datetimeFigureOut">
              <a:rPr lang="en-US" smtClean="0"/>
              <a:pPr/>
              <a:t>7/27/2018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9B8F7EF-8600-472E-8B09-1BA8FE91BE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B6F77-D477-4E2E-9E65-9E68DF2B6A5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B6F77-D477-4E2E-9E65-9E68DF2B6A5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B6F77-D477-4E2E-9E65-9E68DF2B6A5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5B6F77-D477-4E2E-9E65-9E68DF2B6A51}"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B8F7EF-8600-472E-8B09-1BA8FE91BE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5B6F77-D477-4E2E-9E65-9E68DF2B6A51}"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5B6F77-D477-4E2E-9E65-9E68DF2B6A51}" type="datetimeFigureOut">
              <a:rPr lang="en-US" smtClean="0"/>
              <a:pPr/>
              <a:t>7/27/2018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5B6F77-D477-4E2E-9E65-9E68DF2B6A51}" type="datetimeFigureOut">
              <a:rPr lang="en-US" smtClean="0"/>
              <a:pPr/>
              <a:t>7/27/2018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B6F77-D477-4E2E-9E65-9E68DF2B6A51}" type="datetimeFigureOut">
              <a:rPr lang="en-US" smtClean="0"/>
              <a:pPr/>
              <a:t>7/27/2018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5B6F77-D477-4E2E-9E65-9E68DF2B6A51}"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B8F7EF-8600-472E-8B09-1BA8FE91BE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5B6F77-D477-4E2E-9E65-9E68DF2B6A51}"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9B8F7EF-8600-472E-8B09-1BA8FE91BEC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5B6F77-D477-4E2E-9E65-9E68DF2B6A51}" type="datetimeFigureOut">
              <a:rPr lang="en-US" smtClean="0"/>
              <a:pPr/>
              <a:t>7/27/2018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9B8F7EF-8600-472E-8B09-1BA8FE91BEC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305800" cy="1505712"/>
          </a:xfrm>
        </p:spPr>
        <p:txBody>
          <a:bodyPr>
            <a:normAutofit/>
          </a:bodyPr>
          <a:lstStyle/>
          <a:p>
            <a:pPr algn="ctr"/>
            <a:r>
              <a:rPr lang="en-US" sz="6600" b="1" i="1" dirty="0" smtClean="0">
                <a:latin typeface="Academy Engraved LET" pitchFamily="2" charset="0"/>
              </a:rPr>
              <a:t>VISUAL BASIC</a:t>
            </a:r>
            <a:endParaRPr lang="en-US" sz="6600" b="1" i="1" dirty="0">
              <a:latin typeface="Academy Engraved LET" pitchFamily="2" charset="0"/>
            </a:endParaRPr>
          </a:p>
        </p:txBody>
      </p:sp>
      <p:pic>
        <p:nvPicPr>
          <p:cNvPr id="1026" name="Picture 2" descr="C:\Users\KRISHAN\Desktop\Visual_Basic_6.0_logo.png"/>
          <p:cNvPicPr>
            <a:picLocks noChangeAspect="1" noChangeArrowheads="1"/>
          </p:cNvPicPr>
          <p:nvPr/>
        </p:nvPicPr>
        <p:blipFill>
          <a:blip r:embed="rId2" cstate="print"/>
          <a:srcRect/>
          <a:stretch>
            <a:fillRect/>
          </a:stretch>
        </p:blipFill>
        <p:spPr bwMode="auto">
          <a:xfrm>
            <a:off x="3062288" y="2667000"/>
            <a:ext cx="3019425" cy="320039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Tool Box</a:t>
            </a:r>
            <a:endParaRPr lang="en-US" dirty="0"/>
          </a:p>
        </p:txBody>
      </p:sp>
      <p:sp>
        <p:nvSpPr>
          <p:cNvPr id="5" name="Content Placeholder 4"/>
          <p:cNvSpPr>
            <a:spLocks noGrp="1"/>
          </p:cNvSpPr>
          <p:nvPr>
            <p:ph idx="1"/>
          </p:nvPr>
        </p:nvSpPr>
        <p:spPr/>
        <p:txBody>
          <a:bodyPr/>
          <a:lstStyle/>
          <a:p>
            <a:pPr algn="just">
              <a:buNone/>
            </a:pPr>
            <a:r>
              <a:rPr lang="en-US" dirty="0" smtClean="0">
                <a:latin typeface="Arial" pitchFamily="34" charset="0"/>
                <a:cs typeface="Arial" pitchFamily="34" charset="0"/>
              </a:rPr>
              <a:t>  The Toolbox is a palette of developer objects, or controls, that are placed on forms or web pages, and then code is added to allow the user to interact with them. </a:t>
            </a:r>
          </a:p>
          <a:p>
            <a:pPr algn="just">
              <a:buNone/>
            </a:pPr>
            <a:r>
              <a:rPr lang="en-US" dirty="0" smtClean="0">
                <a:latin typeface="Arial" pitchFamily="34" charset="0"/>
                <a:cs typeface="Arial" pitchFamily="34" charset="0"/>
              </a:rPr>
              <a:t>   An example- </a:t>
            </a:r>
            <a:r>
              <a:rPr lang="en-US" i="1" dirty="0" err="1" smtClean="0">
                <a:latin typeface="Arial" pitchFamily="34" charset="0"/>
                <a:cs typeface="Arial" pitchFamily="34" charset="0"/>
              </a:rPr>
              <a:t>TextBox</a:t>
            </a:r>
            <a:r>
              <a:rPr lang="en-US" dirty="0" smtClean="0">
                <a:latin typeface="Arial" pitchFamily="34" charset="0"/>
                <a:cs typeface="Arial" pitchFamily="34" charset="0"/>
              </a:rPr>
              <a:t>, </a:t>
            </a:r>
            <a:r>
              <a:rPr lang="en-US" i="1" dirty="0" smtClean="0">
                <a:latin typeface="Arial" pitchFamily="34" charset="0"/>
                <a:cs typeface="Arial" pitchFamily="34" charset="0"/>
              </a:rPr>
              <a:t>Button</a:t>
            </a:r>
            <a:r>
              <a:rPr lang="en-US" dirty="0" smtClean="0">
                <a:latin typeface="Arial" pitchFamily="34" charset="0"/>
                <a:cs typeface="Arial" pitchFamily="34" charset="0"/>
              </a:rPr>
              <a:t> and </a:t>
            </a:r>
            <a:r>
              <a:rPr lang="en-US" i="1" dirty="0" err="1" smtClean="0">
                <a:latin typeface="Arial" pitchFamily="34" charset="0"/>
                <a:cs typeface="Arial" pitchFamily="34" charset="0"/>
              </a:rPr>
              <a:t>ListBox</a:t>
            </a:r>
            <a:r>
              <a:rPr lang="en-US" dirty="0" smtClean="0">
                <a:latin typeface="Arial" pitchFamily="34" charset="0"/>
                <a:cs typeface="Arial" pitchFamily="34" charset="0"/>
              </a:rPr>
              <a:t> controls. With these three controls added to a Windows Form object the developer could write code that would take text.</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Arial" pitchFamily="34" charset="0"/>
                <a:cs typeface="Arial" pitchFamily="34" charset="0"/>
              </a:rPr>
              <a:t>Solution Explorer</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2209800"/>
            <a:ext cx="8229600" cy="4114800"/>
          </a:xfrm>
        </p:spPr>
        <p:txBody>
          <a:bodyPr/>
          <a:lstStyle/>
          <a:p>
            <a:pPr algn="just">
              <a:buNone/>
            </a:pPr>
            <a:r>
              <a:rPr lang="en-US" dirty="0" smtClean="0"/>
              <a:t>   </a:t>
            </a:r>
            <a:r>
              <a:rPr lang="en-US" dirty="0" smtClean="0">
                <a:latin typeface="Arial" pitchFamily="34" charset="0"/>
                <a:cs typeface="Arial" pitchFamily="34" charset="0"/>
              </a:rPr>
              <a:t>This is a section that is used to view and modify the contents of the project. A Visual Studio Windows Application Project will generally have a Form object with a code page, references to System components and possibly other modules with special code that is used by the application.</a:t>
            </a:r>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pitchFamily="34" charset="0"/>
                <a:cs typeface="Arial" pitchFamily="34" charset="0"/>
              </a:rPr>
              <a:t>Properties Window</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pPr algn="just">
              <a:buNone/>
            </a:pPr>
            <a:r>
              <a:rPr lang="en-US" dirty="0" smtClean="0">
                <a:latin typeface="Arial" pitchFamily="34" charset="0"/>
                <a:cs typeface="Arial" pitchFamily="34" charset="0"/>
              </a:rPr>
              <a:t>   The properties windows shows all the control (like </a:t>
            </a:r>
            <a:r>
              <a:rPr lang="en-US" i="1" dirty="0" err="1" smtClean="0">
                <a:latin typeface="Arial" pitchFamily="34" charset="0"/>
                <a:cs typeface="Arial" pitchFamily="34" charset="0"/>
              </a:rPr>
              <a:t>TextBox</a:t>
            </a:r>
            <a:r>
              <a:rPr lang="en-US" dirty="0" smtClean="0">
                <a:latin typeface="Arial" pitchFamily="34" charset="0"/>
                <a:cs typeface="Arial" pitchFamily="34" charset="0"/>
              </a:rPr>
              <a:t>) properties to be changed at design time. Most of these properties can be also changed with code at run time, but basically most properties change the way the control is displayed on your application.</a:t>
            </a:r>
          </a:p>
          <a:p>
            <a:pPr algn="just">
              <a:buNone/>
            </a:pPr>
            <a:r>
              <a:rPr lang="en-US" sz="3600" dirty="0" smtClean="0">
                <a:solidFill>
                  <a:schemeClr val="bg2">
                    <a:lumMod val="25000"/>
                  </a:schemeClr>
                </a:solidFill>
                <a:latin typeface="Arial" pitchFamily="34" charset="0"/>
                <a:cs typeface="Arial" pitchFamily="34" charset="0"/>
              </a:rPr>
              <a:t>Object Browser </a:t>
            </a:r>
          </a:p>
          <a:p>
            <a:pPr algn="just">
              <a:buNone/>
            </a:pPr>
            <a:r>
              <a:rPr lang="en-US" sz="2800" dirty="0" smtClean="0">
                <a:latin typeface="Arial" pitchFamily="34" charset="0"/>
                <a:cs typeface="Arial" pitchFamily="34" charset="0"/>
              </a:rPr>
              <a:t>   By pressing F2 or selecting it into the </a:t>
            </a:r>
            <a:r>
              <a:rPr lang="en-US" sz="2800" i="1" dirty="0" smtClean="0">
                <a:latin typeface="Arial" pitchFamily="34" charset="0"/>
                <a:cs typeface="Arial" pitchFamily="34" charset="0"/>
              </a:rPr>
              <a:t>View</a:t>
            </a:r>
            <a:r>
              <a:rPr lang="en-US" sz="2800" dirty="0" smtClean="0">
                <a:latin typeface="Arial" pitchFamily="34" charset="0"/>
                <a:cs typeface="Arial" pitchFamily="34" charset="0"/>
              </a:rPr>
              <a:t> menu, it's possible to explore all the available objects of the libraries (types, functions...).</a:t>
            </a:r>
            <a:endParaRPr lang="en-US" sz="2800" dirty="0" smtClean="0">
              <a:solidFill>
                <a:schemeClr val="bg2">
                  <a:lumMod val="25000"/>
                </a:schemeClr>
              </a:solidFill>
              <a:latin typeface="Arial" pitchFamily="34" charset="0"/>
              <a:cs typeface="Arial" pitchFamily="34" charset="0"/>
            </a:endParaRPr>
          </a:p>
          <a:p>
            <a:pPr algn="just">
              <a:buNone/>
            </a:pPr>
            <a:endParaRPr lang="en-US" sz="2800" dirty="0" smtClean="0">
              <a:solidFill>
                <a:schemeClr val="tx1">
                  <a:lumMod val="95000"/>
                  <a:lumOff val="5000"/>
                </a:schemeClr>
              </a:solidFill>
              <a:latin typeface="Arial" pitchFamily="34" charset="0"/>
              <a:cs typeface="Arial" pitchFamily="34" charset="0"/>
            </a:endParaRPr>
          </a:p>
          <a:p>
            <a:pPr algn="just">
              <a:buNone/>
            </a:pPr>
            <a:endParaRPr lang="en-US"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Arial" pitchFamily="34" charset="0"/>
                <a:cs typeface="Arial" pitchFamily="34" charset="0"/>
              </a:rPr>
              <a:t>VB STRUCTURE</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lstStyle/>
          <a:p>
            <a:pPr algn="just"/>
            <a:r>
              <a:rPr lang="en-US" dirty="0" smtClean="0">
                <a:latin typeface="Arial" pitchFamily="34" charset="0"/>
                <a:cs typeface="Arial" pitchFamily="34" charset="0"/>
              </a:rPr>
              <a:t>Variable declaration types</a:t>
            </a:r>
          </a:p>
          <a:p>
            <a:pPr algn="just"/>
            <a:r>
              <a:rPr lang="en-US" dirty="0" smtClean="0">
                <a:latin typeface="Arial" pitchFamily="34" charset="0"/>
                <a:cs typeface="Arial" pitchFamily="34" charset="0"/>
              </a:rPr>
              <a:t>User defined data types</a:t>
            </a:r>
          </a:p>
          <a:p>
            <a:pPr algn="just"/>
            <a:r>
              <a:rPr lang="en-US" dirty="0" smtClean="0">
                <a:latin typeface="Arial" pitchFamily="34" charset="0"/>
                <a:cs typeface="Arial" pitchFamily="34" charset="0"/>
              </a:rPr>
              <a:t>Scope and life of a variable</a:t>
            </a:r>
          </a:p>
          <a:p>
            <a:pPr algn="just"/>
            <a:r>
              <a:rPr lang="en-US" dirty="0" smtClean="0">
                <a:latin typeface="Arial" pitchFamily="34" charset="0"/>
                <a:cs typeface="Arial" pitchFamily="34" charset="0"/>
              </a:rPr>
              <a:t>Array</a:t>
            </a:r>
          </a:p>
          <a:p>
            <a:pPr algn="just"/>
            <a:r>
              <a:rPr lang="en-US" dirty="0" smtClean="0">
                <a:latin typeface="Arial" pitchFamily="34" charset="0"/>
                <a:cs typeface="Arial" pitchFamily="34" charset="0"/>
              </a:rPr>
              <a:t>Constructors</a:t>
            </a:r>
          </a:p>
          <a:p>
            <a:pPr algn="just"/>
            <a:r>
              <a:rPr lang="en-US" dirty="0" smtClean="0">
                <a:latin typeface="Arial" pitchFamily="34" charset="0"/>
                <a:cs typeface="Arial" pitchFamily="34" charset="0"/>
              </a:rPr>
              <a:t>Control flow statements</a:t>
            </a:r>
          </a:p>
          <a:p>
            <a:pPr algn="just"/>
            <a:r>
              <a:rPr lang="en-US" dirty="0" smtClean="0">
                <a:latin typeface="Arial" pitchFamily="34" charset="0"/>
                <a:cs typeface="Arial" pitchFamily="34" charset="0"/>
              </a:rPr>
              <a:t>Procedures and function</a:t>
            </a:r>
            <a:endParaRPr lang="en-U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Arial" pitchFamily="34" charset="0"/>
                <a:cs typeface="Arial" pitchFamily="34" charset="0"/>
              </a:rPr>
              <a:t>Variable Declaration Types</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pPr algn="just">
              <a:buNone/>
            </a:pPr>
            <a:r>
              <a:rPr lang="en-US" dirty="0" smtClean="0">
                <a:latin typeface="Arial" pitchFamily="34" charset="0"/>
                <a:cs typeface="Arial" pitchFamily="34" charset="0"/>
              </a:rPr>
              <a:t>   To declare a variable to specify its name and characteristics. The declaration statement for variables is the </a:t>
            </a:r>
            <a:r>
              <a:rPr lang="en-US" u="sng" dirty="0" smtClean="0">
                <a:latin typeface="Arial" pitchFamily="34" charset="0"/>
                <a:cs typeface="Arial" pitchFamily="34" charset="0"/>
              </a:rPr>
              <a:t>Dim Statement</a:t>
            </a:r>
            <a:r>
              <a:rPr lang="en-US" dirty="0" smtClean="0">
                <a:latin typeface="Arial" pitchFamily="34" charset="0"/>
                <a:cs typeface="Arial" pitchFamily="34" charset="0"/>
              </a:rPr>
              <a:t>. Its location and contents determine the variable's characteristics.</a:t>
            </a:r>
          </a:p>
          <a:p>
            <a:pPr algn="just">
              <a:buNone/>
            </a:pPr>
            <a:r>
              <a:rPr lang="en-US" dirty="0" smtClean="0">
                <a:latin typeface="Arial" pitchFamily="34" charset="0"/>
                <a:cs typeface="Arial" pitchFamily="34" charset="0"/>
              </a:rPr>
              <a:t>   </a:t>
            </a:r>
            <a:r>
              <a:rPr lang="en-US" dirty="0" smtClean="0">
                <a:solidFill>
                  <a:schemeClr val="bg2">
                    <a:lumMod val="25000"/>
                  </a:schemeClr>
                </a:solidFill>
                <a:latin typeface="Arial" pitchFamily="34" charset="0"/>
                <a:cs typeface="Arial" pitchFamily="34" charset="0"/>
              </a:rPr>
              <a:t>Declaration Levels</a:t>
            </a:r>
          </a:p>
          <a:p>
            <a:pPr algn="just">
              <a:buNone/>
            </a:pPr>
            <a:r>
              <a:rPr lang="en-US" dirty="0" smtClean="0">
                <a:solidFill>
                  <a:schemeClr val="tx1">
                    <a:lumMod val="95000"/>
                    <a:lumOff val="5000"/>
                  </a:schemeClr>
                </a:solidFill>
                <a:latin typeface="Arial" pitchFamily="34" charset="0"/>
                <a:cs typeface="Arial" pitchFamily="34" charset="0"/>
              </a:rPr>
              <a:t>   </a:t>
            </a:r>
            <a:r>
              <a:rPr lang="en-US" i="1" dirty="0" smtClean="0">
                <a:solidFill>
                  <a:schemeClr val="tx1">
                    <a:lumMod val="95000"/>
                    <a:lumOff val="5000"/>
                  </a:schemeClr>
                </a:solidFill>
                <a:latin typeface="Arial" pitchFamily="34" charset="0"/>
                <a:cs typeface="Arial" pitchFamily="34" charset="0"/>
              </a:rPr>
              <a:t>Local and Member Level</a:t>
            </a:r>
          </a:p>
          <a:p>
            <a:pPr algn="just">
              <a:buNone/>
            </a:pPr>
            <a:r>
              <a:rPr lang="en-US" dirty="0" smtClean="0">
                <a:latin typeface="Arial" pitchFamily="34" charset="0"/>
                <a:cs typeface="Arial" pitchFamily="34" charset="0"/>
              </a:rPr>
              <a:t>   A </a:t>
            </a:r>
            <a:r>
              <a:rPr lang="en-US" i="1" dirty="0" smtClean="0">
                <a:latin typeface="Arial" pitchFamily="34" charset="0"/>
                <a:cs typeface="Arial" pitchFamily="34" charset="0"/>
              </a:rPr>
              <a:t>local variable</a:t>
            </a:r>
            <a:r>
              <a:rPr lang="en-US" dirty="0" smtClean="0">
                <a:latin typeface="Arial" pitchFamily="34" charset="0"/>
                <a:cs typeface="Arial" pitchFamily="34" charset="0"/>
              </a:rPr>
              <a:t> is one that is declared within a procedure. A </a:t>
            </a:r>
            <a:r>
              <a:rPr lang="en-US" i="1" dirty="0" smtClean="0">
                <a:latin typeface="Arial" pitchFamily="34" charset="0"/>
                <a:cs typeface="Arial" pitchFamily="34" charset="0"/>
              </a:rPr>
              <a:t>member variable</a:t>
            </a:r>
            <a:r>
              <a:rPr lang="en-US" dirty="0" smtClean="0">
                <a:latin typeface="Arial" pitchFamily="34" charset="0"/>
                <a:cs typeface="Arial" pitchFamily="34" charset="0"/>
              </a:rPr>
              <a:t> is a member of a Visual Basic type; it is declared at module level, inside a class, structure, or module, but not within any procedure internal to that class, structure, or module.</a:t>
            </a:r>
            <a:endParaRPr lang="en-US" dirty="0">
              <a:solidFill>
                <a:schemeClr val="bg2">
                  <a:lumMod val="25000"/>
                </a:schemeClr>
              </a:solidFill>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685800"/>
          </a:xfrm>
        </p:spPr>
        <p:txBody>
          <a:bodyPr>
            <a:normAutofit/>
          </a:bodyPr>
          <a:lstStyle/>
          <a:p>
            <a:r>
              <a:rPr lang="en-US" sz="3600" i="1" dirty="0" smtClean="0">
                <a:solidFill>
                  <a:schemeClr val="tx1">
                    <a:lumMod val="95000"/>
                    <a:lumOff val="5000"/>
                  </a:schemeClr>
                </a:solidFill>
                <a:latin typeface="Arial" pitchFamily="34" charset="0"/>
                <a:cs typeface="Arial" pitchFamily="34" charset="0"/>
              </a:rPr>
              <a:t>  Shared and Instance Variable</a:t>
            </a:r>
            <a:endParaRPr lang="en-US" dirty="0"/>
          </a:p>
        </p:txBody>
      </p:sp>
      <p:sp>
        <p:nvSpPr>
          <p:cNvPr id="3" name="Content Placeholder 2"/>
          <p:cNvSpPr>
            <a:spLocks noGrp="1"/>
          </p:cNvSpPr>
          <p:nvPr>
            <p:ph idx="1"/>
          </p:nvPr>
        </p:nvSpPr>
        <p:spPr/>
        <p:txBody>
          <a:bodyPr/>
          <a:lstStyle/>
          <a:p>
            <a:pPr algn="just">
              <a:buNone/>
            </a:pPr>
            <a:r>
              <a:rPr lang="en-US" b="1" dirty="0" smtClean="0"/>
              <a:t>   </a:t>
            </a:r>
            <a:r>
              <a:rPr lang="en-US" dirty="0" smtClean="0">
                <a:latin typeface="Arial" pitchFamily="34" charset="0"/>
                <a:cs typeface="Arial" pitchFamily="34" charset="0"/>
              </a:rPr>
              <a:t>In a class or structure, the category of a member variable depends on whether or not it is shared. If it is declared with the </a:t>
            </a:r>
            <a:r>
              <a:rPr lang="en-US" u="sng" dirty="0" smtClean="0">
                <a:latin typeface="Arial" pitchFamily="34" charset="0"/>
                <a:cs typeface="Arial" pitchFamily="34" charset="0"/>
              </a:rPr>
              <a:t>Shared</a:t>
            </a:r>
            <a:r>
              <a:rPr lang="en-US" dirty="0" smtClean="0">
                <a:latin typeface="Arial" pitchFamily="34" charset="0"/>
                <a:cs typeface="Arial" pitchFamily="34" charset="0"/>
              </a:rPr>
              <a:t> keyword, it is a </a:t>
            </a:r>
            <a:r>
              <a:rPr lang="en-US" i="1" dirty="0" smtClean="0">
                <a:latin typeface="Arial" pitchFamily="34" charset="0"/>
                <a:cs typeface="Arial" pitchFamily="34" charset="0"/>
              </a:rPr>
              <a:t>shared variable</a:t>
            </a:r>
            <a:r>
              <a:rPr lang="en-US" dirty="0" smtClean="0">
                <a:latin typeface="Arial" pitchFamily="34" charset="0"/>
                <a:cs typeface="Arial" pitchFamily="34" charset="0"/>
              </a:rPr>
              <a:t>, and it exists in a single copy shared among all instances of the class or structure.</a:t>
            </a:r>
          </a:p>
          <a:p>
            <a:pPr algn="just">
              <a:buNone/>
            </a:pPr>
            <a:r>
              <a:rPr lang="en-US" dirty="0" smtClean="0">
                <a:latin typeface="Arial" pitchFamily="34" charset="0"/>
                <a:cs typeface="Arial" pitchFamily="34" charset="0"/>
              </a:rPr>
              <a:t>   Otherwise it is an </a:t>
            </a:r>
            <a:r>
              <a:rPr lang="en-US" i="1" dirty="0" smtClean="0">
                <a:latin typeface="Arial" pitchFamily="34" charset="0"/>
                <a:cs typeface="Arial" pitchFamily="34" charset="0"/>
              </a:rPr>
              <a:t>instance variable</a:t>
            </a:r>
            <a:r>
              <a:rPr lang="en-US" dirty="0" smtClean="0">
                <a:latin typeface="Arial" pitchFamily="34" charset="0"/>
                <a:cs typeface="Arial" pitchFamily="34" charset="0"/>
              </a:rPr>
              <a:t>, and a separate copy of it is created for each instance of the class or structure</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Arial" pitchFamily="34" charset="0"/>
                <a:cs typeface="Arial" pitchFamily="34" charset="0"/>
              </a:rPr>
              <a:t>User defined data types</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pPr algn="just">
              <a:buNone/>
            </a:pPr>
            <a:r>
              <a:rPr lang="en-US" dirty="0" smtClean="0">
                <a:latin typeface="Arial" pitchFamily="34" charset="0"/>
                <a:cs typeface="Arial" pitchFamily="34" charset="0"/>
              </a:rPr>
              <a:t>   A user defined type, or UDT, is a VB technique for defining a data type that exactly meets the needs of your program. A UDT can contain two or more individual data items that can be of different types, such as String and Integer. A UDT can even contain other UDTs and arrays. You can also create arrays of a UDT.</a:t>
            </a:r>
          </a:p>
          <a:p>
            <a:pPr algn="just">
              <a:buNone/>
            </a:pPr>
            <a:r>
              <a:rPr lang="en-US" dirty="0" smtClean="0">
                <a:latin typeface="Arial" pitchFamily="34" charset="0"/>
                <a:cs typeface="Arial" pitchFamily="34" charset="0"/>
              </a:rPr>
              <a:t>   To define a UDT, use the </a:t>
            </a:r>
            <a:r>
              <a:rPr lang="en-US" i="1" dirty="0" smtClean="0">
                <a:latin typeface="Arial" pitchFamily="34" charset="0"/>
                <a:cs typeface="Arial" pitchFamily="34" charset="0"/>
              </a:rPr>
              <a:t>Type...End Type</a:t>
            </a:r>
            <a:r>
              <a:rPr lang="en-US" dirty="0" smtClean="0">
                <a:latin typeface="Arial" pitchFamily="34" charset="0"/>
                <a:cs typeface="Arial" pitchFamily="34" charset="0"/>
              </a:rPr>
              <a:t> statement, which must appear in the declarations section of a code module. Within the statement, you define the individual items, or members, that the UDT will contain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normAutofit/>
          </a:bodyPr>
          <a:lstStyle/>
          <a:p>
            <a:pPr algn="ctr"/>
            <a:r>
              <a:rPr lang="en-US" sz="3600" b="1" dirty="0" smtClean="0"/>
              <a:t>SCOPE AND LIFE OF A VARIABLE </a:t>
            </a:r>
            <a:endParaRPr lang="en-US" sz="3600" b="1" dirty="0"/>
          </a:p>
        </p:txBody>
      </p:sp>
      <p:sp>
        <p:nvSpPr>
          <p:cNvPr id="3" name="Content Placeholder 2"/>
          <p:cNvSpPr>
            <a:spLocks noGrp="1"/>
          </p:cNvSpPr>
          <p:nvPr>
            <p:ph idx="1"/>
          </p:nvPr>
        </p:nvSpPr>
        <p:spPr>
          <a:xfrm>
            <a:off x="457200" y="2209800"/>
            <a:ext cx="8229600" cy="4114800"/>
          </a:xfrm>
        </p:spPr>
        <p:txBody>
          <a:bodyPr/>
          <a:lstStyle/>
          <a:p>
            <a:pPr algn="just">
              <a:buNone/>
            </a:pPr>
            <a:r>
              <a:rPr lang="en-US" dirty="0" smtClean="0">
                <a:latin typeface="Arial" pitchFamily="34" charset="0"/>
                <a:cs typeface="Arial" pitchFamily="34" charset="0"/>
              </a:rPr>
              <a:t>   A </a:t>
            </a:r>
            <a:r>
              <a:rPr lang="en-US" b="1" dirty="0" smtClean="0">
                <a:latin typeface="Arial" pitchFamily="34" charset="0"/>
                <a:cs typeface="Arial" pitchFamily="34" charset="0"/>
              </a:rPr>
              <a:t>Variable’s Scope</a:t>
            </a:r>
            <a:r>
              <a:rPr lang="en-US" dirty="0" smtClean="0">
                <a:latin typeface="Arial" pitchFamily="34" charset="0"/>
                <a:cs typeface="Arial" pitchFamily="34" charset="0"/>
              </a:rPr>
              <a:t> : The scope of a variable is the section of the application that can see and manipulate the variable. If a variable is declared within a procedure, only the code in the specific procedure has access to that variable. When the variable’s scope is limited to a procedure it’s called local.</a:t>
            </a:r>
            <a:endParaRPr lang="en-US"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Arial" pitchFamily="34" charset="0"/>
                <a:cs typeface="Arial" pitchFamily="34" charset="0"/>
              </a:rPr>
              <a:t>ARRAY IN VB</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pPr algn="just">
              <a:buNone/>
            </a:pPr>
            <a:r>
              <a:rPr lang="en-US" dirty="0" smtClean="0">
                <a:latin typeface="Arial" pitchFamily="34" charset="0"/>
                <a:cs typeface="Arial" pitchFamily="34" charset="0"/>
              </a:rPr>
              <a:t>   An array is a set of values, which are termed </a:t>
            </a:r>
            <a:r>
              <a:rPr lang="en-US" i="1" dirty="0" smtClean="0">
                <a:latin typeface="Arial" pitchFamily="34" charset="0"/>
                <a:cs typeface="Arial" pitchFamily="34" charset="0"/>
              </a:rPr>
              <a:t>elements</a:t>
            </a:r>
            <a:r>
              <a:rPr lang="en-US" dirty="0" smtClean="0">
                <a:latin typeface="Arial" pitchFamily="34" charset="0"/>
                <a:cs typeface="Arial" pitchFamily="34" charset="0"/>
              </a:rPr>
              <a:t>, that are logically related to each other. For example, an array may consist of the number of students in each grade in a grammar school; each element of the array is the number of students in a single grade. Similarly, an array may consist of a student's grades for a class; each element of the array is a single grade.</a:t>
            </a:r>
          </a:p>
          <a:p>
            <a:pPr algn="just">
              <a:buNone/>
            </a:pPr>
            <a:r>
              <a:rPr lang="en-US" dirty="0" smtClean="0"/>
              <a:t>   </a:t>
            </a:r>
            <a:r>
              <a:rPr lang="en-US" dirty="0" smtClean="0">
                <a:latin typeface="Arial" pitchFamily="34" charset="0"/>
                <a:cs typeface="Arial" pitchFamily="34" charset="0"/>
              </a:rPr>
              <a:t>For example, if our application analyzes student grades, we can use a separate variable for each student's grade, such as englishGrade1, englishGrade2, etc.</a:t>
            </a:r>
            <a:endParaRPr lang="en-US" dirty="0">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Arial" pitchFamily="34" charset="0"/>
                <a:cs typeface="Arial" pitchFamily="34" charset="0"/>
              </a:rPr>
              <a:t>CONTROL FLOW STATEMENT IN VB</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85000" lnSpcReduction="20000"/>
          </a:bodyPr>
          <a:lstStyle/>
          <a:p>
            <a:pPr>
              <a:buNone/>
            </a:pPr>
            <a:r>
              <a:rPr lang="en-US" dirty="0" smtClean="0">
                <a:latin typeface="Arial" pitchFamily="34" charset="0"/>
                <a:cs typeface="Arial" pitchFamily="34" charset="0"/>
              </a:rPr>
              <a:t>   Control Statements are used to control the flow of program's execution. Visual Basic supports control structures such as if... Then, if...Then ...Else, Select...Case, and Loop structures such as Do While...Loop, While...Wend, For...Next etc </a:t>
            </a:r>
            <a:r>
              <a:rPr lang="en-US" dirty="0" err="1" smtClean="0">
                <a:latin typeface="Arial" pitchFamily="34" charset="0"/>
                <a:cs typeface="Arial" pitchFamily="34" charset="0"/>
              </a:rPr>
              <a:t>method.If</a:t>
            </a:r>
            <a:r>
              <a:rPr lang="en-US" dirty="0" smtClean="0">
                <a:latin typeface="Arial" pitchFamily="34" charset="0"/>
                <a:cs typeface="Arial" pitchFamily="34" charset="0"/>
              </a:rPr>
              <a:t>...Then selection structure</a:t>
            </a:r>
          </a:p>
          <a:p>
            <a:pPr>
              <a:buNone/>
            </a:pPr>
            <a:r>
              <a:rPr lang="en-US" dirty="0" smtClean="0">
                <a:latin typeface="Arial" pitchFamily="34" charset="0"/>
                <a:cs typeface="Arial" pitchFamily="34" charset="0"/>
              </a:rPr>
              <a:t>   The If...Then selection structure performs an indicated action only when the condition is True; otherwise the action is skipped.</a:t>
            </a:r>
          </a:p>
          <a:p>
            <a:pPr>
              <a:buNone/>
            </a:pPr>
            <a:r>
              <a:rPr lang="en-US" dirty="0" smtClean="0">
                <a:latin typeface="Arial" pitchFamily="34" charset="0"/>
                <a:cs typeface="Arial" pitchFamily="34" charset="0"/>
              </a:rPr>
              <a:t>   Syntax of the If...Then selection</a:t>
            </a:r>
          </a:p>
          <a:p>
            <a:pPr>
              <a:buNone/>
            </a:pPr>
            <a:r>
              <a:rPr lang="en-US" dirty="0" smtClean="0">
                <a:latin typeface="Arial" pitchFamily="34" charset="0"/>
                <a:cs typeface="Arial" pitchFamily="34" charset="0"/>
              </a:rPr>
              <a:t>   If &lt;condition&gt; Then</a:t>
            </a:r>
            <a:br>
              <a:rPr lang="en-US" dirty="0" smtClean="0">
                <a:latin typeface="Arial" pitchFamily="34" charset="0"/>
                <a:cs typeface="Arial" pitchFamily="34" charset="0"/>
              </a:rPr>
            </a:br>
            <a:r>
              <a:rPr lang="en-US" dirty="0" smtClean="0">
                <a:latin typeface="Arial" pitchFamily="34" charset="0"/>
                <a:cs typeface="Arial" pitchFamily="34" charset="0"/>
              </a:rPr>
              <a:t>statement</a:t>
            </a:r>
            <a:br>
              <a:rPr lang="en-US" dirty="0" smtClean="0">
                <a:latin typeface="Arial" pitchFamily="34" charset="0"/>
                <a:cs typeface="Arial" pitchFamily="34" charset="0"/>
              </a:rPr>
            </a:br>
            <a:r>
              <a:rPr lang="en-US" dirty="0" smtClean="0">
                <a:latin typeface="Arial" pitchFamily="34" charset="0"/>
                <a:cs typeface="Arial" pitchFamily="34" charset="0"/>
              </a:rPr>
              <a:t>End If</a:t>
            </a:r>
          </a:p>
          <a:p>
            <a:pPr>
              <a:buNone/>
            </a:pPr>
            <a:r>
              <a:rPr lang="en-US" dirty="0" smtClean="0">
                <a:latin typeface="Arial" pitchFamily="34" charset="0"/>
                <a:cs typeface="Arial" pitchFamily="34" charset="0"/>
              </a:rPr>
              <a:t>    e.g.: If average&gt;75 Then</a:t>
            </a:r>
            <a:br>
              <a:rPr lang="en-US" dirty="0" smtClean="0">
                <a:latin typeface="Arial" pitchFamily="34" charset="0"/>
                <a:cs typeface="Arial" pitchFamily="34" charset="0"/>
              </a:rPr>
            </a:br>
            <a:r>
              <a:rPr lang="en-US" dirty="0" err="1" smtClean="0">
                <a:latin typeface="Arial" pitchFamily="34" charset="0"/>
                <a:cs typeface="Arial" pitchFamily="34" charset="0"/>
              </a:rPr>
              <a:t>txtGrade.Text</a:t>
            </a:r>
            <a:r>
              <a:rPr lang="en-US" dirty="0" smtClean="0">
                <a:latin typeface="Arial" pitchFamily="34" charset="0"/>
                <a:cs typeface="Arial" pitchFamily="34" charset="0"/>
              </a:rPr>
              <a:t> = "A"</a:t>
            </a:r>
            <a:br>
              <a:rPr lang="en-US" dirty="0" smtClean="0">
                <a:latin typeface="Arial" pitchFamily="34" charset="0"/>
                <a:cs typeface="Arial" pitchFamily="34" charset="0"/>
              </a:rPr>
            </a:br>
            <a:r>
              <a:rPr lang="en-US" dirty="0" smtClean="0">
                <a:latin typeface="Arial" pitchFamily="34" charset="0"/>
                <a:cs typeface="Arial" pitchFamily="34" charset="0"/>
              </a:rPr>
              <a:t>End If</a:t>
            </a:r>
            <a:endParaRPr lang="en-US"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CONTENTS</a:t>
            </a:r>
            <a:endParaRPr lang="en-US" dirty="0"/>
          </a:p>
        </p:txBody>
      </p:sp>
      <p:sp>
        <p:nvSpPr>
          <p:cNvPr id="4" name="Content Placeholder 3"/>
          <p:cNvSpPr>
            <a:spLocks noGrp="1"/>
          </p:cNvSpPr>
          <p:nvPr>
            <p:ph idx="1"/>
          </p:nvPr>
        </p:nvSpPr>
        <p:spPr/>
        <p:txBody>
          <a:bodyPr/>
          <a:lstStyle/>
          <a:p>
            <a:pPr>
              <a:buFont typeface="Wingdings" pitchFamily="2" charset="2"/>
              <a:buChar char="§"/>
            </a:pPr>
            <a:r>
              <a:rPr lang="en-US" dirty="0" smtClean="0"/>
              <a:t>INTRODUCTION</a:t>
            </a:r>
          </a:p>
          <a:p>
            <a:pPr>
              <a:buFont typeface="Wingdings" pitchFamily="2" charset="2"/>
              <a:buChar char="§"/>
            </a:pPr>
            <a:r>
              <a:rPr lang="en-US" dirty="0" smtClean="0"/>
              <a:t>FEATURES OF VB</a:t>
            </a:r>
          </a:p>
          <a:p>
            <a:pPr>
              <a:buFont typeface="Wingdings" pitchFamily="2" charset="2"/>
              <a:buChar char="§"/>
            </a:pPr>
            <a:r>
              <a:rPr lang="en-US" dirty="0" smtClean="0"/>
              <a:t>APPLICATION OF VB</a:t>
            </a:r>
          </a:p>
          <a:p>
            <a:pPr>
              <a:buFont typeface="Wingdings" pitchFamily="2" charset="2"/>
              <a:buChar char="§"/>
            </a:pPr>
            <a:r>
              <a:rPr lang="en-US" dirty="0" smtClean="0"/>
              <a:t>IDE</a:t>
            </a:r>
          </a:p>
          <a:p>
            <a:pPr>
              <a:buFont typeface="Wingdings" pitchFamily="2" charset="2"/>
              <a:buChar char="§"/>
            </a:pPr>
            <a:r>
              <a:rPr lang="en-US" dirty="0" smtClean="0"/>
              <a:t>VB STRUCTURE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en-US" sz="3600" b="1" dirty="0" smtClean="0">
                <a:latin typeface="Arial" pitchFamily="34" charset="0"/>
                <a:cs typeface="Arial" pitchFamily="34" charset="0"/>
              </a:rPr>
              <a:t>PROCEDURE AND FUNCTIONS IN VB</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a:t>
            </a:r>
            <a:r>
              <a:rPr lang="en-US" dirty="0" smtClean="0">
                <a:latin typeface="Arial" pitchFamily="34" charset="0"/>
                <a:cs typeface="Arial" pitchFamily="34" charset="0"/>
              </a:rPr>
              <a:t>We use procedures and functions to create modular programs. Visual Basic statements are grouped in a block enclosed by Sub, Function and matching End statements. The difference between the two is that functions return values, procedures do not. A procedure and function is a piece of code in a larger program. They perform a specific task. The advantages of using procedures and functions are:</a:t>
            </a:r>
          </a:p>
          <a:p>
            <a:pPr algn="just"/>
            <a:r>
              <a:rPr lang="en-US" dirty="0" smtClean="0">
                <a:latin typeface="Arial" pitchFamily="34" charset="0"/>
                <a:cs typeface="Arial" pitchFamily="34" charset="0"/>
              </a:rPr>
              <a:t>Reducing duplication of code</a:t>
            </a:r>
          </a:p>
          <a:p>
            <a:pPr algn="just"/>
            <a:r>
              <a:rPr lang="en-US" dirty="0" smtClean="0">
                <a:latin typeface="Arial" pitchFamily="34" charset="0"/>
                <a:cs typeface="Arial" pitchFamily="34" charset="0"/>
              </a:rPr>
              <a:t>Decomposing complex problems into simpler pieces</a:t>
            </a:r>
          </a:p>
          <a:p>
            <a:pPr algn="just"/>
            <a:r>
              <a:rPr lang="en-US" dirty="0" smtClean="0">
                <a:latin typeface="Arial" pitchFamily="34" charset="0"/>
                <a:cs typeface="Arial" pitchFamily="34" charset="0"/>
              </a:rPr>
              <a:t>Improving clarity of the code</a:t>
            </a:r>
          </a:p>
          <a:p>
            <a:pPr algn="just"/>
            <a:r>
              <a:rPr lang="en-US" dirty="0" smtClean="0">
                <a:latin typeface="Arial" pitchFamily="34" charset="0"/>
                <a:cs typeface="Arial" pitchFamily="34" charset="0"/>
              </a:rPr>
              <a:t>Reuse of code</a:t>
            </a:r>
          </a:p>
          <a:p>
            <a:pPr algn="just"/>
            <a:r>
              <a:rPr lang="en-US" dirty="0" smtClean="0">
                <a:latin typeface="Arial" pitchFamily="34" charset="0"/>
                <a:cs typeface="Arial" pitchFamily="34" charset="0"/>
              </a:rPr>
              <a:t>Information hiding</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048512"/>
          </a:xfrm>
        </p:spPr>
        <p:txBody>
          <a:bodyPr/>
          <a:lstStyle/>
          <a:p>
            <a:pPr algn="ctr"/>
            <a:r>
              <a:rPr lang="en-US" b="1" dirty="0" smtClean="0">
                <a:latin typeface="Arial" pitchFamily="34" charset="0"/>
                <a:cs typeface="Arial" pitchFamily="34" charset="0"/>
              </a:rPr>
              <a:t>PROCEDURE</a:t>
            </a:r>
            <a:endParaRPr lang="en-US" b="1"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latin typeface="Arial" pitchFamily="34" charset="0"/>
                <a:cs typeface="Arial" pitchFamily="34" charset="0"/>
              </a:rPr>
              <a:t>   A procedure is a block of Visual Basic statements inside Sub, End Sub statements. Procedures do not return values.</a:t>
            </a:r>
          </a:p>
          <a:p>
            <a:pPr algn="just">
              <a:buNone/>
            </a:pPr>
            <a:r>
              <a:rPr lang="en-US" dirty="0" smtClean="0">
                <a:latin typeface="Arial" pitchFamily="34" charset="0"/>
                <a:cs typeface="Arial" pitchFamily="34" charset="0"/>
              </a:rPr>
              <a:t>  Option Strict On </a:t>
            </a:r>
          </a:p>
          <a:p>
            <a:pPr algn="just">
              <a:buNone/>
            </a:pPr>
            <a:r>
              <a:rPr lang="en-US" dirty="0" smtClean="0">
                <a:latin typeface="Arial" pitchFamily="34" charset="0"/>
                <a:cs typeface="Arial" pitchFamily="34" charset="0"/>
              </a:rPr>
              <a:t>  Module Example</a:t>
            </a:r>
          </a:p>
          <a:p>
            <a:pPr algn="just">
              <a:buNone/>
            </a:pPr>
            <a:r>
              <a:rPr lang="en-US" dirty="0" smtClean="0">
                <a:latin typeface="Arial" pitchFamily="34" charset="0"/>
                <a:cs typeface="Arial" pitchFamily="34" charset="0"/>
              </a:rPr>
              <a:t>  Sub Main()</a:t>
            </a:r>
          </a:p>
          <a:p>
            <a:pPr algn="just">
              <a:buNone/>
            </a:pPr>
            <a:r>
              <a:rPr lang="en-US" dirty="0" smtClean="0">
                <a:latin typeface="Arial" pitchFamily="34" charset="0"/>
                <a:cs typeface="Arial" pitchFamily="34" charset="0"/>
              </a:rPr>
              <a:t>  </a:t>
            </a:r>
            <a:r>
              <a:rPr lang="en-US" dirty="0" err="1" smtClean="0">
                <a:latin typeface="Arial" pitchFamily="34" charset="0"/>
                <a:cs typeface="Arial" pitchFamily="34" charset="0"/>
              </a:rPr>
              <a:t>SimpleProcedure</a:t>
            </a:r>
            <a:r>
              <a:rPr lang="en-US" dirty="0" smtClean="0">
                <a:latin typeface="Arial" pitchFamily="34" charset="0"/>
                <a:cs typeface="Arial" pitchFamily="34" charset="0"/>
              </a:rPr>
              <a:t>()</a:t>
            </a:r>
          </a:p>
          <a:p>
            <a:pPr algn="just">
              <a:buNone/>
            </a:pPr>
            <a:r>
              <a:rPr lang="en-US" dirty="0" smtClean="0">
                <a:latin typeface="Arial" pitchFamily="34" charset="0"/>
                <a:cs typeface="Arial" pitchFamily="34" charset="0"/>
              </a:rPr>
              <a:t>  End Sub</a:t>
            </a:r>
          </a:p>
          <a:p>
            <a:pPr algn="just">
              <a:buNone/>
            </a:pPr>
            <a:r>
              <a:rPr lang="en-US" dirty="0" smtClean="0">
                <a:latin typeface="Arial" pitchFamily="34" charset="0"/>
                <a:cs typeface="Arial" pitchFamily="34" charset="0"/>
              </a:rPr>
              <a:t>  Sub </a:t>
            </a:r>
            <a:r>
              <a:rPr lang="en-US" dirty="0" err="1" smtClean="0">
                <a:latin typeface="Arial" pitchFamily="34" charset="0"/>
                <a:cs typeface="Arial" pitchFamily="34" charset="0"/>
              </a:rPr>
              <a:t>SimpleProcedure</a:t>
            </a:r>
            <a:r>
              <a:rPr lang="en-US" dirty="0" smtClean="0">
                <a:latin typeface="Arial" pitchFamily="34" charset="0"/>
                <a:cs typeface="Arial" pitchFamily="34" charset="0"/>
              </a:rPr>
              <a:t>()</a:t>
            </a:r>
          </a:p>
          <a:p>
            <a:pPr algn="just">
              <a:buNone/>
            </a:pPr>
            <a:r>
              <a:rPr lang="en-US" dirty="0" smtClean="0">
                <a:latin typeface="Arial" pitchFamily="34" charset="0"/>
                <a:cs typeface="Arial" pitchFamily="34" charset="0"/>
              </a:rPr>
              <a:t>  </a:t>
            </a:r>
            <a:r>
              <a:rPr lang="en-US" dirty="0" err="1" smtClean="0">
                <a:latin typeface="Arial" pitchFamily="34" charset="0"/>
                <a:cs typeface="Arial" pitchFamily="34" charset="0"/>
              </a:rPr>
              <a:t>Console.WriteLine</a:t>
            </a:r>
            <a:r>
              <a:rPr lang="en-US" dirty="0" smtClean="0">
                <a:latin typeface="Arial" pitchFamily="34" charset="0"/>
                <a:cs typeface="Arial" pitchFamily="34" charset="0"/>
              </a:rPr>
              <a:t>("Simple procedure") </a:t>
            </a:r>
          </a:p>
          <a:p>
            <a:pPr algn="just">
              <a:buNone/>
            </a:pPr>
            <a:r>
              <a:rPr lang="en-US" dirty="0" smtClean="0">
                <a:latin typeface="Arial" pitchFamily="34" charset="0"/>
                <a:cs typeface="Arial" pitchFamily="34" charset="0"/>
              </a:rPr>
              <a:t>  End Sub</a:t>
            </a:r>
          </a:p>
          <a:p>
            <a:pPr algn="just">
              <a:buNone/>
            </a:pPr>
            <a:r>
              <a:rPr lang="en-US" dirty="0" smtClean="0">
                <a:latin typeface="Arial" pitchFamily="34" charset="0"/>
                <a:cs typeface="Arial" pitchFamily="34" charset="0"/>
              </a:rPr>
              <a:t> End Module</a:t>
            </a:r>
            <a:endParaRPr lang="en-US"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latin typeface="Arial" pitchFamily="34" charset="0"/>
                <a:cs typeface="Arial" pitchFamily="34" charset="0"/>
              </a:rPr>
              <a:t>FUNCTION</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lstStyle/>
          <a:p>
            <a:pPr algn="just">
              <a:buNone/>
            </a:pPr>
            <a:r>
              <a:rPr lang="en-US" dirty="0" smtClean="0">
                <a:latin typeface="Arial" pitchFamily="34" charset="0"/>
                <a:cs typeface="Arial" pitchFamily="34" charset="0"/>
              </a:rPr>
              <a:t>   A function is a block of Visual Basic statements inside Function, End Function statements. Functions return values.</a:t>
            </a:r>
          </a:p>
          <a:p>
            <a:pPr algn="just">
              <a:buNone/>
            </a:pPr>
            <a:r>
              <a:rPr lang="en-US" dirty="0" smtClean="0">
                <a:latin typeface="Arial" pitchFamily="34" charset="0"/>
                <a:cs typeface="Arial" pitchFamily="34" charset="0"/>
              </a:rPr>
              <a:t>   There are two basic types of functions. Built-in functions and user defined ones. The built-in functions are part of the Visual Basic language. There are various mathematical, string or conversion functions.</a:t>
            </a:r>
          </a:p>
          <a:p>
            <a:pPr>
              <a:buNone/>
            </a:pPr>
            <a:r>
              <a:rPr lang="en-US" dirty="0" smtClean="0"/>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Arial" pitchFamily="34" charset="0"/>
                <a:cs typeface="Arial" pitchFamily="34" charset="0"/>
              </a:rPr>
              <a:t>FUNCTION IN VB</a:t>
            </a:r>
            <a:endParaRPr lang="en-US" sz="3600" dirty="0">
              <a:latin typeface="Arial" pitchFamily="34" charset="0"/>
              <a:cs typeface="Arial" pitchFamily="34" charset="0"/>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1123950" y="2133601"/>
            <a:ext cx="6896100" cy="3429794"/>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305800" cy="3182112"/>
          </a:xfrm>
        </p:spPr>
        <p:txBody>
          <a:bodyPr>
            <a:normAutofit/>
          </a:bodyPr>
          <a:lstStyle/>
          <a:p>
            <a:pPr algn="ctr"/>
            <a:r>
              <a:rPr lang="en-US" sz="8800" b="1" i="1" dirty="0" smtClean="0">
                <a:latin typeface="Arial" pitchFamily="34" charset="0"/>
                <a:cs typeface="Arial" pitchFamily="34" charset="0"/>
              </a:rPr>
              <a:t>THANK YOU</a:t>
            </a:r>
            <a:endParaRPr lang="en-US" sz="8800" b="1" i="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sz="3600" b="1" dirty="0" smtClean="0"/>
              <a:t>INTRODUCTION</a:t>
            </a:r>
            <a:endParaRPr lang="en-US" sz="3600" b="1" dirty="0"/>
          </a:p>
        </p:txBody>
      </p:sp>
      <p:sp>
        <p:nvSpPr>
          <p:cNvPr id="3" name="Content Placeholder 2"/>
          <p:cNvSpPr>
            <a:spLocks noGrp="1"/>
          </p:cNvSpPr>
          <p:nvPr>
            <p:ph idx="1"/>
          </p:nvPr>
        </p:nvSpPr>
        <p:spPr>
          <a:xfrm>
            <a:off x="457200" y="1524000"/>
            <a:ext cx="8229600" cy="4800600"/>
          </a:xfrm>
        </p:spPr>
        <p:txBody>
          <a:bodyPr>
            <a:noAutofit/>
          </a:bodyPr>
          <a:lstStyle/>
          <a:p>
            <a:pPr algn="just">
              <a:buNone/>
            </a:pPr>
            <a:r>
              <a:rPr lang="en-US" sz="2800" dirty="0" smtClean="0"/>
              <a:t>   </a:t>
            </a:r>
            <a:r>
              <a:rPr lang="en-US" sz="2400" dirty="0" smtClean="0">
                <a:latin typeface="Arial" pitchFamily="34" charset="0"/>
                <a:cs typeface="Arial" pitchFamily="34" charset="0"/>
              </a:rPr>
              <a:t>Visual Basic is a 3</a:t>
            </a:r>
            <a:r>
              <a:rPr lang="en-US" sz="2400" baseline="30000" dirty="0" smtClean="0">
                <a:latin typeface="Arial" pitchFamily="34" charset="0"/>
                <a:cs typeface="Arial" pitchFamily="34" charset="0"/>
              </a:rPr>
              <a:t>RD</a:t>
            </a:r>
            <a:r>
              <a:rPr lang="en-US" sz="2400" dirty="0" smtClean="0">
                <a:latin typeface="Arial" pitchFamily="34" charset="0"/>
                <a:cs typeface="Arial" pitchFamily="34" charset="0"/>
              </a:rPr>
              <a:t> generation event-driven programming language first released by Microsoft in 1991. It evolved from the earlier DOS version called BASIC. </a:t>
            </a:r>
            <a:r>
              <a:rPr lang="en-US" sz="2400" b="1" dirty="0" smtClean="0">
                <a:latin typeface="Arial" pitchFamily="34" charset="0"/>
                <a:cs typeface="Arial" pitchFamily="34" charset="0"/>
              </a:rPr>
              <a:t>BASIC </a:t>
            </a:r>
            <a:r>
              <a:rPr lang="en-US" sz="2400" dirty="0" smtClean="0">
                <a:latin typeface="Arial" pitchFamily="34" charset="0"/>
                <a:cs typeface="Arial" pitchFamily="34" charset="0"/>
              </a:rPr>
              <a:t>means </a:t>
            </a:r>
            <a:r>
              <a:rPr lang="en-US" sz="2400" b="1" dirty="0" smtClean="0">
                <a:latin typeface="Arial" pitchFamily="34" charset="0"/>
                <a:cs typeface="Arial" pitchFamily="34" charset="0"/>
              </a:rPr>
              <a:t>B</a:t>
            </a:r>
            <a:r>
              <a:rPr lang="en-US" sz="2400" dirty="0" smtClean="0">
                <a:latin typeface="Arial" pitchFamily="34" charset="0"/>
                <a:cs typeface="Arial" pitchFamily="34" charset="0"/>
              </a:rPr>
              <a:t>eginners‘ </a:t>
            </a:r>
            <a:r>
              <a:rPr lang="en-US" sz="2400" b="1" dirty="0" smtClean="0">
                <a:latin typeface="Arial" pitchFamily="34" charset="0"/>
                <a:cs typeface="Arial" pitchFamily="34" charset="0"/>
              </a:rPr>
              <a:t>A</a:t>
            </a:r>
            <a:r>
              <a:rPr lang="en-US" sz="2400" dirty="0" smtClean="0">
                <a:latin typeface="Arial" pitchFamily="34" charset="0"/>
                <a:cs typeface="Arial" pitchFamily="34" charset="0"/>
              </a:rPr>
              <a:t>ll purpose </a:t>
            </a:r>
            <a:r>
              <a:rPr lang="en-US" sz="2400" b="1" dirty="0" smtClean="0">
                <a:latin typeface="Arial" pitchFamily="34" charset="0"/>
                <a:cs typeface="Arial" pitchFamily="34" charset="0"/>
              </a:rPr>
              <a:t>S</a:t>
            </a:r>
            <a:r>
              <a:rPr lang="en-US" sz="2400" dirty="0" smtClean="0">
                <a:latin typeface="Arial" pitchFamily="34" charset="0"/>
                <a:cs typeface="Arial" pitchFamily="34" charset="0"/>
              </a:rPr>
              <a:t>ymbolic </a:t>
            </a:r>
            <a:r>
              <a:rPr lang="en-US" sz="2400" b="1" dirty="0" smtClean="0">
                <a:latin typeface="Arial" pitchFamily="34" charset="0"/>
                <a:cs typeface="Arial" pitchFamily="34" charset="0"/>
              </a:rPr>
              <a:t>I</a:t>
            </a:r>
            <a:r>
              <a:rPr lang="en-US" sz="2400" dirty="0" smtClean="0">
                <a:latin typeface="Arial" pitchFamily="34" charset="0"/>
                <a:cs typeface="Arial" pitchFamily="34" charset="0"/>
              </a:rPr>
              <a:t>nstruction </a:t>
            </a:r>
            <a:r>
              <a:rPr lang="en-US" sz="2400" b="1" dirty="0" smtClean="0">
                <a:latin typeface="Arial" pitchFamily="34" charset="0"/>
                <a:cs typeface="Arial" pitchFamily="34" charset="0"/>
              </a:rPr>
              <a:t>C</a:t>
            </a:r>
            <a:r>
              <a:rPr lang="en-US" sz="2400" dirty="0" smtClean="0">
                <a:latin typeface="Arial" pitchFamily="34" charset="0"/>
                <a:cs typeface="Arial" pitchFamily="34" charset="0"/>
              </a:rPr>
              <a:t>ode. Since then Microsoft has released many versions of Visual Basic, from Visual Basic 1.0 to the final version Visual Basic 6.0. Visual Basic is a user-friendly programming language designed for beginners, and it enables anyone to develop GUI window applications easily.</a:t>
            </a:r>
            <a:endParaRPr lang="en-US" sz="24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pPr algn="ctr"/>
            <a:r>
              <a:rPr lang="en-US" sz="3600" dirty="0" smtClean="0">
                <a:latin typeface="Arial" pitchFamily="34" charset="0"/>
                <a:cs typeface="Arial" pitchFamily="34" charset="0"/>
              </a:rPr>
              <a:t>FEATURES OF VB</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lstStyle/>
          <a:p>
            <a:pPr algn="just">
              <a:buFont typeface="Wingdings" pitchFamily="2" charset="2"/>
              <a:buChar char="§"/>
            </a:pPr>
            <a:r>
              <a:rPr lang="en-US" dirty="0" smtClean="0">
                <a:latin typeface="Arial" pitchFamily="34" charset="0"/>
                <a:cs typeface="Arial" pitchFamily="34" charset="0"/>
              </a:rPr>
              <a:t>It is a object based and event-driven programming language.</a:t>
            </a:r>
          </a:p>
          <a:p>
            <a:pPr algn="just">
              <a:buFont typeface="Wingdings" pitchFamily="2" charset="2"/>
              <a:buChar char="§"/>
            </a:pPr>
            <a:r>
              <a:rPr lang="en-US" dirty="0" smtClean="0">
                <a:latin typeface="Arial" pitchFamily="34" charset="0"/>
                <a:cs typeface="Arial" pitchFamily="34" charset="0"/>
              </a:rPr>
              <a:t>Visual Basic was derived from BASIC and enables the </a:t>
            </a:r>
            <a:r>
              <a:rPr lang="en-US" u="sng" dirty="0" smtClean="0">
                <a:latin typeface="Arial" pitchFamily="34" charset="0"/>
                <a:cs typeface="Arial" pitchFamily="34" charset="0"/>
              </a:rPr>
              <a:t>rapid application development (RAD)</a:t>
            </a:r>
            <a:r>
              <a:rPr lang="en-US" dirty="0" smtClean="0">
                <a:latin typeface="Arial" pitchFamily="34" charset="0"/>
                <a:cs typeface="Arial" pitchFamily="34" charset="0"/>
              </a:rPr>
              <a:t> of graphical user interface (GUI) applications, access to databases using </a:t>
            </a:r>
            <a:r>
              <a:rPr lang="en-US" u="sng" dirty="0" smtClean="0">
                <a:latin typeface="Arial" pitchFamily="34" charset="0"/>
                <a:cs typeface="Arial" pitchFamily="34" charset="0"/>
              </a:rPr>
              <a:t>Data Access Objects</a:t>
            </a:r>
            <a:r>
              <a:rPr lang="en-US" dirty="0" smtClean="0">
                <a:latin typeface="Arial" pitchFamily="34" charset="0"/>
                <a:cs typeface="Arial" pitchFamily="34" charset="0"/>
              </a:rPr>
              <a:t>, </a:t>
            </a:r>
            <a:r>
              <a:rPr lang="en-US" u="sng" dirty="0" smtClean="0">
                <a:latin typeface="Arial" pitchFamily="34" charset="0"/>
                <a:cs typeface="Arial" pitchFamily="34" charset="0"/>
              </a:rPr>
              <a:t>Remote Data Objects</a:t>
            </a:r>
            <a:r>
              <a:rPr lang="en-US" dirty="0" smtClean="0">
                <a:latin typeface="Arial" pitchFamily="34" charset="0"/>
                <a:cs typeface="Arial" pitchFamily="34" charset="0"/>
              </a:rPr>
              <a:t>, or </a:t>
            </a:r>
            <a:r>
              <a:rPr lang="en-US" u="sng" dirty="0" smtClean="0">
                <a:latin typeface="Arial" pitchFamily="34" charset="0"/>
                <a:cs typeface="Arial" pitchFamily="34" charset="0"/>
              </a:rPr>
              <a:t>ActiveX Data Objects</a:t>
            </a:r>
            <a:r>
              <a:rPr lang="en-US" dirty="0" smtClean="0">
                <a:latin typeface="Arial" pitchFamily="34" charset="0"/>
                <a:cs typeface="Arial" pitchFamily="34" charset="0"/>
              </a:rPr>
              <a:t>, and creation of </a:t>
            </a:r>
            <a:r>
              <a:rPr lang="en-US" u="sng" dirty="0" smtClean="0">
                <a:latin typeface="Arial" pitchFamily="34" charset="0"/>
                <a:cs typeface="Arial" pitchFamily="34" charset="0"/>
              </a:rPr>
              <a:t>ActiveX</a:t>
            </a:r>
            <a:r>
              <a:rPr lang="en-US" dirty="0" smtClean="0">
                <a:latin typeface="Arial" pitchFamily="34" charset="0"/>
                <a:cs typeface="Arial" pitchFamily="34" charset="0"/>
              </a:rPr>
              <a:t> controls and objects.</a:t>
            </a:r>
          </a:p>
          <a:p>
            <a:pPr algn="just">
              <a:buFont typeface="Wingdings" pitchFamily="2" charset="2"/>
              <a:buChar char="§"/>
            </a:pPr>
            <a:r>
              <a:rPr lang="en-US" dirty="0" smtClean="0">
                <a:latin typeface="Arial" pitchFamily="34" charset="0"/>
                <a:cs typeface="Arial" pitchFamily="34" charset="0"/>
              </a:rPr>
              <a:t>Forms are created using </a:t>
            </a:r>
            <a:r>
              <a:rPr lang="en-US" u="sng" dirty="0" smtClean="0">
                <a:latin typeface="Arial" pitchFamily="34" charset="0"/>
                <a:cs typeface="Arial" pitchFamily="34" charset="0"/>
              </a:rPr>
              <a:t>drag-and-drop</a:t>
            </a:r>
            <a:r>
              <a:rPr lang="en-US" dirty="0" smtClean="0">
                <a:latin typeface="Arial" pitchFamily="34" charset="0"/>
                <a:cs typeface="Arial" pitchFamily="34" charset="0"/>
              </a:rPr>
              <a:t> techniques.</a:t>
            </a: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Empty Form in VB</a:t>
            </a:r>
            <a:endParaRPr lang="en-US" dirty="0"/>
          </a:p>
        </p:txBody>
      </p:sp>
      <p:pic>
        <p:nvPicPr>
          <p:cNvPr id="1026" name="Picture 2" descr="C:\Users\KRISHAN\Desktop\220px-Form_vide_VB.JPG"/>
          <p:cNvPicPr>
            <a:picLocks noGrp="1" noChangeAspect="1" noChangeArrowheads="1"/>
          </p:cNvPicPr>
          <p:nvPr>
            <p:ph idx="1"/>
          </p:nvPr>
        </p:nvPicPr>
        <p:blipFill>
          <a:blip r:embed="rId2" cstate="print"/>
          <a:srcRect/>
          <a:stretch>
            <a:fillRect/>
          </a:stretch>
        </p:blipFill>
        <p:spPr bwMode="auto">
          <a:xfrm>
            <a:off x="2514600" y="2362200"/>
            <a:ext cx="3505200" cy="3124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3600" b="1" dirty="0" smtClean="0">
                <a:latin typeface="Arial" pitchFamily="34" charset="0"/>
                <a:cs typeface="Arial" pitchFamily="34" charset="0"/>
              </a:rPr>
              <a:t>APPLICATIONS</a:t>
            </a:r>
            <a:endParaRPr lang="en-US" sz="3600" b="1" dirty="0">
              <a:latin typeface="Arial" pitchFamily="34" charset="0"/>
              <a:cs typeface="Arial" pitchFamily="34" charset="0"/>
            </a:endParaRPr>
          </a:p>
        </p:txBody>
      </p:sp>
      <p:sp>
        <p:nvSpPr>
          <p:cNvPr id="3" name="Content Placeholder 2"/>
          <p:cNvSpPr>
            <a:spLocks noGrp="1"/>
          </p:cNvSpPr>
          <p:nvPr>
            <p:ph idx="1"/>
          </p:nvPr>
        </p:nvSpPr>
        <p:spPr/>
        <p:txBody>
          <a:bodyPr/>
          <a:lstStyle/>
          <a:p>
            <a:pPr algn="just">
              <a:buFont typeface="Wingdings" pitchFamily="2" charset="2"/>
              <a:buChar char="§"/>
            </a:pPr>
            <a:r>
              <a:rPr lang="en-US" dirty="0" smtClean="0">
                <a:latin typeface="Arial" pitchFamily="34" charset="0"/>
                <a:cs typeface="Arial" pitchFamily="34" charset="0"/>
              </a:rPr>
              <a:t>Visual basic can mean more than one thing.</a:t>
            </a:r>
          </a:p>
          <a:p>
            <a:pPr algn="just">
              <a:buFont typeface="Wingdings" pitchFamily="2" charset="2"/>
              <a:buChar char="§"/>
            </a:pPr>
            <a:r>
              <a:rPr lang="en-US" dirty="0" smtClean="0">
                <a:latin typeface="Arial" pitchFamily="34" charset="0"/>
                <a:cs typeface="Arial" pitchFamily="34" charset="0"/>
              </a:rPr>
              <a:t>It is programming tool for creating window GUI Apps.</a:t>
            </a:r>
          </a:p>
          <a:p>
            <a:pPr algn="just">
              <a:buFont typeface="Wingdings" pitchFamily="2" charset="2"/>
              <a:buChar char="§"/>
            </a:pPr>
            <a:r>
              <a:rPr lang="en-US" dirty="0" smtClean="0">
                <a:latin typeface="Arial" pitchFamily="34" charset="0"/>
                <a:cs typeface="Arial" pitchFamily="34" charset="0"/>
              </a:rPr>
              <a:t>VB Applications is a version of VB that is used to programs of office apps such as Access, Excel, Word and Power point.</a:t>
            </a:r>
          </a:p>
          <a:p>
            <a:pPr algn="just">
              <a:buFont typeface="Wingdings" pitchFamily="2" charset="2"/>
              <a:buChar char="§"/>
            </a:pPr>
            <a:r>
              <a:rPr lang="en-US" dirty="0" smtClean="0">
                <a:latin typeface="Arial" pitchFamily="34" charset="0"/>
                <a:cs typeface="Arial" pitchFamily="34" charset="0"/>
              </a:rPr>
              <a:t>VB. NET is a part of </a:t>
            </a:r>
            <a:r>
              <a:rPr lang="en-US" dirty="0" err="1" smtClean="0">
                <a:latin typeface="Arial" pitchFamily="34" charset="0"/>
                <a:cs typeface="Arial" pitchFamily="34" charset="0"/>
              </a:rPr>
              <a:t>.net</a:t>
            </a:r>
            <a:r>
              <a:rPr lang="en-US" dirty="0" smtClean="0">
                <a:latin typeface="Arial" pitchFamily="34" charset="0"/>
                <a:cs typeface="Arial" pitchFamily="34" charset="0"/>
              </a:rPr>
              <a:t> and is a powerful  programming language that is made needlessly complex by using the </a:t>
            </a:r>
            <a:r>
              <a:rPr lang="en-US" dirty="0" err="1" smtClean="0">
                <a:latin typeface="Arial" pitchFamily="34" charset="0"/>
                <a:cs typeface="Arial" pitchFamily="34" charset="0"/>
              </a:rPr>
              <a:t>.net</a:t>
            </a:r>
            <a:r>
              <a:rPr lang="en-US" dirty="0" smtClean="0">
                <a:latin typeface="Arial" pitchFamily="34" charset="0"/>
                <a:cs typeface="Arial" pitchFamily="34" charset="0"/>
              </a:rPr>
              <a:t> framework</a:t>
            </a:r>
          </a:p>
          <a:p>
            <a:pPr algn="just">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Font typeface="Wingdings" pitchFamily="2" charset="2"/>
              <a:buChar char="§"/>
            </a:pPr>
            <a:endParaRPr lang="en-U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8288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r>
              <a:rPr lang="en-US" sz="4000" dirty="0" smtClean="0">
                <a:latin typeface="Arial" pitchFamily="34" charset="0"/>
                <a:cs typeface="Arial" pitchFamily="34" charset="0"/>
              </a:rPr>
              <a:t>INTEGRATED DEVELOPMENT ENVIRONMENT</a:t>
            </a:r>
            <a:endParaRPr lang="en-US" sz="4000" dirty="0">
              <a:latin typeface="Arial" pitchFamily="34" charset="0"/>
              <a:cs typeface="Arial" pitchFamily="34" charset="0"/>
            </a:endParaRPr>
          </a:p>
        </p:txBody>
      </p:sp>
      <p:sp>
        <p:nvSpPr>
          <p:cNvPr id="3" name="Content Placeholder 2"/>
          <p:cNvSpPr>
            <a:spLocks noGrp="1"/>
          </p:cNvSpPr>
          <p:nvPr>
            <p:ph idx="1"/>
          </p:nvPr>
        </p:nvSpPr>
        <p:spPr>
          <a:xfrm>
            <a:off x="457200" y="2667000"/>
            <a:ext cx="8229600" cy="3657600"/>
          </a:xfrm>
        </p:spPr>
        <p:txBody>
          <a:bodyPr/>
          <a:lstStyle/>
          <a:p>
            <a:pPr algn="just">
              <a:buNone/>
            </a:pPr>
            <a:r>
              <a:rPr lang="en-US" dirty="0" smtClean="0">
                <a:latin typeface="Arial" pitchFamily="34" charset="0"/>
                <a:cs typeface="Arial" pitchFamily="34" charset="0"/>
              </a:rPr>
              <a:t>   An integrated development environment (IDE), also known as integrated design environment and integrated debugging environment, is a type of computer software that assists computer programmers to develop software. In the case of Visual Basic .NET, that IDE is Visual Studio.</a:t>
            </a:r>
          </a:p>
          <a:p>
            <a:pPr algn="just">
              <a:buNone/>
            </a:pPr>
            <a:endParaRPr lang="en-US"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KRISHAN\Desktop\Visual_&amp;_Installer_-_Visual_Studio_addin.png"/>
          <p:cNvPicPr>
            <a:picLocks noChangeAspect="1" noChangeArrowheads="1"/>
          </p:cNvPicPr>
          <p:nvPr/>
        </p:nvPicPr>
        <p:blipFill>
          <a:blip r:embed="rId2" cstate="print"/>
          <a:srcRect/>
          <a:stretch>
            <a:fillRect/>
          </a:stretch>
        </p:blipFill>
        <p:spPr bwMode="auto">
          <a:xfrm>
            <a:off x="1219200" y="1295400"/>
            <a:ext cx="6209943" cy="4191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 CONTENTS</a:t>
            </a:r>
            <a:endParaRPr lang="en-US" dirty="0"/>
          </a:p>
        </p:txBody>
      </p:sp>
      <p:sp>
        <p:nvSpPr>
          <p:cNvPr id="3" name="Content Placeholder 2"/>
          <p:cNvSpPr>
            <a:spLocks noGrp="1"/>
          </p:cNvSpPr>
          <p:nvPr>
            <p:ph idx="1"/>
          </p:nvPr>
        </p:nvSpPr>
        <p:spPr/>
        <p:txBody>
          <a:bodyPr/>
          <a:lstStyle/>
          <a:p>
            <a:pPr marL="514350" indent="-514350" algn="just">
              <a:buFont typeface="+mj-lt"/>
              <a:buAutoNum type="arabicPeriod"/>
            </a:pPr>
            <a:r>
              <a:rPr lang="en-US" dirty="0" smtClean="0">
                <a:latin typeface="Arial" pitchFamily="34" charset="0"/>
                <a:cs typeface="Arial" pitchFamily="34" charset="0"/>
              </a:rPr>
              <a:t>Toolbox</a:t>
            </a:r>
          </a:p>
          <a:p>
            <a:pPr marL="514350" indent="-514350" algn="just">
              <a:buFont typeface="+mj-lt"/>
              <a:buAutoNum type="arabicPeriod"/>
            </a:pPr>
            <a:r>
              <a:rPr lang="en-US" dirty="0" smtClean="0">
                <a:latin typeface="Arial" pitchFamily="34" charset="0"/>
                <a:cs typeface="Arial" pitchFamily="34" charset="0"/>
              </a:rPr>
              <a:t>Solution Explorer</a:t>
            </a:r>
          </a:p>
          <a:p>
            <a:pPr marL="514350" indent="-514350" algn="just">
              <a:buFont typeface="+mj-lt"/>
              <a:buAutoNum type="arabicPeriod"/>
            </a:pPr>
            <a:r>
              <a:rPr lang="en-US" dirty="0" smtClean="0">
                <a:latin typeface="Arial" pitchFamily="34" charset="0"/>
                <a:cs typeface="Arial" pitchFamily="34" charset="0"/>
              </a:rPr>
              <a:t>Properties Windows</a:t>
            </a:r>
          </a:p>
          <a:p>
            <a:pPr marL="514350" indent="-514350" algn="just">
              <a:buFont typeface="+mj-lt"/>
              <a:buAutoNum type="arabicPeriod"/>
            </a:pPr>
            <a:r>
              <a:rPr lang="en-US" dirty="0" smtClean="0">
                <a:latin typeface="Arial" pitchFamily="34" charset="0"/>
                <a:cs typeface="Arial" pitchFamily="34" charset="0"/>
              </a:rPr>
              <a:t>Object Browser</a:t>
            </a:r>
            <a:endParaRPr lang="en-US"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TotalTime>
  <Words>635</Words>
  <Application>Microsoft Office PowerPoint</Application>
  <PresentationFormat>On-screen Show (4:3)</PresentationFormat>
  <Paragraphs>90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VISUAL BASIC</vt:lpstr>
      <vt:lpstr>CONTENTS</vt:lpstr>
      <vt:lpstr>INTRODUCTION</vt:lpstr>
      <vt:lpstr>FEATURES OF VB</vt:lpstr>
      <vt:lpstr>An Empty Form in VB</vt:lpstr>
      <vt:lpstr>APPLICATIONS</vt:lpstr>
      <vt:lpstr>    INTEGRATED DEVELOPMENT ENVIRONMENT</vt:lpstr>
      <vt:lpstr>Slide 8</vt:lpstr>
      <vt:lpstr>IDE CONTENTS</vt:lpstr>
      <vt:lpstr>                     Tool Box</vt:lpstr>
      <vt:lpstr>Solution Explorer</vt:lpstr>
      <vt:lpstr>Properties Window</vt:lpstr>
      <vt:lpstr>VB STRUCTURE</vt:lpstr>
      <vt:lpstr>Variable Declaration Types</vt:lpstr>
      <vt:lpstr>  Shared and Instance Variable</vt:lpstr>
      <vt:lpstr>User defined data types</vt:lpstr>
      <vt:lpstr>SCOPE AND LIFE OF A VARIABLE </vt:lpstr>
      <vt:lpstr>ARRAY IN VB</vt:lpstr>
      <vt:lpstr>CONTROL FLOW STATEMENT IN VB</vt:lpstr>
      <vt:lpstr>PROCEDURE AND FUNCTIONS IN VB</vt:lpstr>
      <vt:lpstr>PROCEDURE</vt:lpstr>
      <vt:lpstr>FUNCTION</vt:lpstr>
      <vt:lpstr>FUNCTION IN VB</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BASIC</dc:title>
  <dc:creator>KRISHAN</dc:creator>
  <cp:lastModifiedBy>promila</cp:lastModifiedBy>
  <cp:revision>19</cp:revision>
  <dcterms:created xsi:type="dcterms:W3CDTF">2018-07-19T06:41:40Z</dcterms:created>
  <dcterms:modified xsi:type="dcterms:W3CDTF">2018-07-27T10:16:07Z</dcterms:modified>
</cp:coreProperties>
</file>